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p:regular r:id="rId14"/>
      <p:bold r:id="rId15"/>
      <p:italic r:id="rId16"/>
      <p:boldItalic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Master" Target="slideMasters/slideMaster2.xml"/><Relationship Id="rId19" Type="http://schemas.openxmlformats.org/officeDocument/2006/relationships/font" Target="fonts/OpenSans-bold.fntdata"/><Relationship Id="rId6" Type="http://schemas.openxmlformats.org/officeDocument/2006/relationships/notesMaster" Target="notesMasters/notesMaster1.xml"/><Relationship Id="rId18" Type="http://schemas.openxmlformats.org/officeDocument/2006/relationships/font" Target="fonts/OpenSans-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c820b522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c820b522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c820b522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c820b522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c820b522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fc820b522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ce77c2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ce77c2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ce77c25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ce77c25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dc389e8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dc389e8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dc389e8c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dc389e8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bg>
      <p:bgPr>
        <a:noFill/>
      </p:bgPr>
    </p:bg>
    <p:spTree>
      <p:nvGrpSpPr>
        <p:cNvPr id="95" name="Shape 95"/>
        <p:cNvGrpSpPr/>
        <p:nvPr/>
      </p:nvGrpSpPr>
      <p:grpSpPr>
        <a:xfrm>
          <a:off x="0" y="0"/>
          <a:ext cx="0" cy="0"/>
          <a:chOff x="0" y="0"/>
          <a:chExt cx="0" cy="0"/>
        </a:xfrm>
      </p:grpSpPr>
      <p:sp>
        <p:nvSpPr>
          <p:cNvPr id="96" name="Google Shape;96;p25"/>
          <p:cNvSpPr/>
          <p:nvPr/>
        </p:nvSpPr>
        <p:spPr>
          <a:xfrm rot="-2155301">
            <a:off x="939549" y="4900303"/>
            <a:ext cx="2128251" cy="720100"/>
          </a:xfrm>
          <a:prstGeom prst="roundRect">
            <a:avLst>
              <a:gd fmla="val 50000" name="adj"/>
            </a:avLst>
          </a:prstGeom>
          <a:solidFill>
            <a:srgbClr val="FFFFFF">
              <a:alpha val="13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5"/>
          <p:cNvSpPr/>
          <p:nvPr/>
        </p:nvSpPr>
        <p:spPr>
          <a:xfrm rot="-2155301">
            <a:off x="-1293101" y="4355903"/>
            <a:ext cx="2128251" cy="720100"/>
          </a:xfrm>
          <a:prstGeom prst="roundRect">
            <a:avLst>
              <a:gd fmla="val 50000" name="adj"/>
            </a:avLst>
          </a:prstGeom>
          <a:solidFill>
            <a:srgbClr val="FFFFFF">
              <a:alpha val="13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5"/>
          <p:cNvSpPr/>
          <p:nvPr/>
        </p:nvSpPr>
        <p:spPr>
          <a:xfrm rot="-2154869">
            <a:off x="1286960" y="4343753"/>
            <a:ext cx="705278" cy="464884"/>
          </a:xfrm>
          <a:prstGeom prst="roundRect">
            <a:avLst>
              <a:gd fmla="val 50000" name="adj"/>
            </a:avLst>
          </a:prstGeom>
          <a:solidFill>
            <a:srgbClr val="FFFFFF">
              <a:alpha val="13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5"/>
          <p:cNvSpPr txBox="1"/>
          <p:nvPr>
            <p:ph idx="1" type="body"/>
          </p:nvPr>
        </p:nvSpPr>
        <p:spPr>
          <a:xfrm>
            <a:off x="716700" y="1636800"/>
            <a:ext cx="3727500" cy="2926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20124D"/>
              </a:buClr>
              <a:buSzPts val="1800"/>
              <a:buChar char="●"/>
              <a:defRPr>
                <a:solidFill>
                  <a:srgbClr val="20124D"/>
                </a:solidFill>
              </a:defRPr>
            </a:lvl1pPr>
            <a:lvl2pPr indent="-317500" lvl="1" marL="914400" rtl="0">
              <a:spcBef>
                <a:spcPts val="0"/>
              </a:spcBef>
              <a:spcAft>
                <a:spcPts val="0"/>
              </a:spcAft>
              <a:buClr>
                <a:srgbClr val="20124D"/>
              </a:buClr>
              <a:buSzPts val="1400"/>
              <a:buChar char="○"/>
              <a:defRPr>
                <a:solidFill>
                  <a:srgbClr val="20124D"/>
                </a:solidFill>
              </a:defRPr>
            </a:lvl2pPr>
            <a:lvl3pPr indent="-317500" lvl="2" marL="1371600" rtl="0">
              <a:spcBef>
                <a:spcPts val="0"/>
              </a:spcBef>
              <a:spcAft>
                <a:spcPts val="0"/>
              </a:spcAft>
              <a:buClr>
                <a:srgbClr val="20124D"/>
              </a:buClr>
              <a:buSzPts val="1400"/>
              <a:buChar char="■"/>
              <a:defRPr>
                <a:solidFill>
                  <a:srgbClr val="20124D"/>
                </a:solidFill>
              </a:defRPr>
            </a:lvl3pPr>
            <a:lvl4pPr indent="-317500" lvl="3" marL="1828800" rtl="0">
              <a:spcBef>
                <a:spcPts val="0"/>
              </a:spcBef>
              <a:spcAft>
                <a:spcPts val="0"/>
              </a:spcAft>
              <a:buClr>
                <a:srgbClr val="20124D"/>
              </a:buClr>
              <a:buSzPts val="1400"/>
              <a:buChar char="●"/>
              <a:defRPr>
                <a:solidFill>
                  <a:srgbClr val="20124D"/>
                </a:solidFill>
              </a:defRPr>
            </a:lvl4pPr>
            <a:lvl5pPr indent="-317500" lvl="4" marL="2286000" rtl="0">
              <a:spcBef>
                <a:spcPts val="0"/>
              </a:spcBef>
              <a:spcAft>
                <a:spcPts val="0"/>
              </a:spcAft>
              <a:buClr>
                <a:srgbClr val="20124D"/>
              </a:buClr>
              <a:buSzPts val="1400"/>
              <a:buChar char="○"/>
              <a:defRPr>
                <a:solidFill>
                  <a:srgbClr val="20124D"/>
                </a:solidFill>
              </a:defRPr>
            </a:lvl5pPr>
            <a:lvl6pPr indent="-317500" lvl="5" marL="2743200" rtl="0">
              <a:spcBef>
                <a:spcPts val="0"/>
              </a:spcBef>
              <a:spcAft>
                <a:spcPts val="0"/>
              </a:spcAft>
              <a:buClr>
                <a:srgbClr val="20124D"/>
              </a:buClr>
              <a:buSzPts val="1400"/>
              <a:buChar char="■"/>
              <a:defRPr>
                <a:solidFill>
                  <a:srgbClr val="20124D"/>
                </a:solidFill>
              </a:defRPr>
            </a:lvl6pPr>
            <a:lvl7pPr indent="-317500" lvl="6" marL="3200400" rtl="0">
              <a:spcBef>
                <a:spcPts val="0"/>
              </a:spcBef>
              <a:spcAft>
                <a:spcPts val="0"/>
              </a:spcAft>
              <a:buClr>
                <a:srgbClr val="20124D"/>
              </a:buClr>
              <a:buSzPts val="1400"/>
              <a:buChar char="●"/>
              <a:defRPr>
                <a:solidFill>
                  <a:srgbClr val="20124D"/>
                </a:solidFill>
              </a:defRPr>
            </a:lvl7pPr>
            <a:lvl8pPr indent="-317500" lvl="7" marL="3657600" rtl="0">
              <a:spcBef>
                <a:spcPts val="0"/>
              </a:spcBef>
              <a:spcAft>
                <a:spcPts val="0"/>
              </a:spcAft>
              <a:buClr>
                <a:srgbClr val="20124D"/>
              </a:buClr>
              <a:buSzPts val="1400"/>
              <a:buChar char="○"/>
              <a:defRPr>
                <a:solidFill>
                  <a:srgbClr val="20124D"/>
                </a:solidFill>
              </a:defRPr>
            </a:lvl8pPr>
            <a:lvl9pPr indent="-317500" lvl="8" marL="4114800" rtl="0">
              <a:spcBef>
                <a:spcPts val="0"/>
              </a:spcBef>
              <a:spcAft>
                <a:spcPts val="0"/>
              </a:spcAft>
              <a:buClr>
                <a:srgbClr val="20124D"/>
              </a:buClr>
              <a:buSzPts val="1400"/>
              <a:buChar char="■"/>
              <a:defRPr>
                <a:solidFill>
                  <a:srgbClr val="20124D"/>
                </a:solidFill>
              </a:defRPr>
            </a:lvl9pPr>
          </a:lstStyle>
          <a:p/>
        </p:txBody>
      </p:sp>
      <p:sp>
        <p:nvSpPr>
          <p:cNvPr id="100" name="Google Shape;100;p25"/>
          <p:cNvSpPr/>
          <p:nvPr/>
        </p:nvSpPr>
        <p:spPr>
          <a:xfrm>
            <a:off x="6216925" y="0"/>
            <a:ext cx="2927386" cy="5143587"/>
          </a:xfrm>
          <a:custGeom>
            <a:rect b="b" l="l" r="r" t="t"/>
            <a:pathLst>
              <a:path extrusionOk="0" h="204293" w="169802">
                <a:moveTo>
                  <a:pt x="52098" y="0"/>
                </a:moveTo>
                <a:lnTo>
                  <a:pt x="169802" y="0"/>
                </a:lnTo>
                <a:lnTo>
                  <a:pt x="169802" y="204293"/>
                </a:lnTo>
                <a:lnTo>
                  <a:pt x="0" y="204293"/>
                </a:lnTo>
              </a:path>
            </a:pathLst>
          </a:custGeom>
          <a:solidFill>
            <a:srgbClr val="FFFFFF"/>
          </a:solidFill>
          <a:ln>
            <a:noFill/>
          </a:ln>
        </p:spPr>
      </p:sp>
      <p:sp>
        <p:nvSpPr>
          <p:cNvPr id="101" name="Google Shape;101;p25"/>
          <p:cNvSpPr txBox="1"/>
          <p:nvPr>
            <p:ph type="title"/>
          </p:nvPr>
        </p:nvSpPr>
        <p:spPr>
          <a:xfrm>
            <a:off x="-51525" y="668100"/>
            <a:ext cx="5088000" cy="572700"/>
          </a:xfrm>
          <a:prstGeom prst="rect">
            <a:avLst/>
          </a:prstGeom>
          <a:solidFill>
            <a:srgbClr val="20124D"/>
          </a:solidFill>
          <a:ln>
            <a:noFill/>
          </a:ln>
          <a:effectLst>
            <a:outerShdw rotWithShape="0" algn="bl" dir="3000000" dist="95250">
              <a:srgbClr val="000000">
                <a:alpha val="20000"/>
              </a:srgbClr>
            </a:outerShdw>
          </a:effectLst>
        </p:spPr>
        <p:txBody>
          <a:bodyPr anchorCtr="0" anchor="ctr" bIns="91425" lIns="822950"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lgn="r">
              <a:spcBef>
                <a:spcPts val="0"/>
              </a:spcBef>
              <a:spcAft>
                <a:spcPts val="0"/>
              </a:spcAft>
              <a:buClr>
                <a:srgbClr val="FFFFFF"/>
              </a:buClr>
              <a:buSzPts val="2000"/>
              <a:buNone/>
              <a:defRPr sz="2000">
                <a:solidFill>
                  <a:srgbClr val="FFFFFF"/>
                </a:solidFill>
              </a:defRPr>
            </a:lvl2pPr>
            <a:lvl3pPr lvl="2" rtl="0" algn="r">
              <a:spcBef>
                <a:spcPts val="0"/>
              </a:spcBef>
              <a:spcAft>
                <a:spcPts val="0"/>
              </a:spcAft>
              <a:buClr>
                <a:srgbClr val="FFFFFF"/>
              </a:buClr>
              <a:buSzPts val="2000"/>
              <a:buNone/>
              <a:defRPr sz="2000">
                <a:solidFill>
                  <a:srgbClr val="FFFFFF"/>
                </a:solidFill>
              </a:defRPr>
            </a:lvl3pPr>
            <a:lvl4pPr lvl="3" rtl="0" algn="r">
              <a:spcBef>
                <a:spcPts val="0"/>
              </a:spcBef>
              <a:spcAft>
                <a:spcPts val="0"/>
              </a:spcAft>
              <a:buClr>
                <a:srgbClr val="FFFFFF"/>
              </a:buClr>
              <a:buSzPts val="2000"/>
              <a:buNone/>
              <a:defRPr sz="2000">
                <a:solidFill>
                  <a:srgbClr val="FFFFFF"/>
                </a:solidFill>
              </a:defRPr>
            </a:lvl4pPr>
            <a:lvl5pPr lvl="4" rtl="0" algn="r">
              <a:spcBef>
                <a:spcPts val="0"/>
              </a:spcBef>
              <a:spcAft>
                <a:spcPts val="0"/>
              </a:spcAft>
              <a:buClr>
                <a:srgbClr val="FFFFFF"/>
              </a:buClr>
              <a:buSzPts val="2000"/>
              <a:buNone/>
              <a:defRPr sz="2000">
                <a:solidFill>
                  <a:srgbClr val="FFFFFF"/>
                </a:solidFill>
              </a:defRPr>
            </a:lvl5pPr>
            <a:lvl6pPr lvl="5" rtl="0" algn="r">
              <a:spcBef>
                <a:spcPts val="0"/>
              </a:spcBef>
              <a:spcAft>
                <a:spcPts val="0"/>
              </a:spcAft>
              <a:buClr>
                <a:srgbClr val="FFFFFF"/>
              </a:buClr>
              <a:buSzPts val="2000"/>
              <a:buNone/>
              <a:defRPr sz="2000">
                <a:solidFill>
                  <a:srgbClr val="FFFFFF"/>
                </a:solidFill>
              </a:defRPr>
            </a:lvl6pPr>
            <a:lvl7pPr lvl="6" rtl="0" algn="r">
              <a:spcBef>
                <a:spcPts val="0"/>
              </a:spcBef>
              <a:spcAft>
                <a:spcPts val="0"/>
              </a:spcAft>
              <a:buClr>
                <a:srgbClr val="FFFFFF"/>
              </a:buClr>
              <a:buSzPts val="2000"/>
              <a:buNone/>
              <a:defRPr sz="2000">
                <a:solidFill>
                  <a:srgbClr val="FFFFFF"/>
                </a:solidFill>
              </a:defRPr>
            </a:lvl7pPr>
            <a:lvl8pPr lvl="7" rtl="0" algn="r">
              <a:spcBef>
                <a:spcPts val="0"/>
              </a:spcBef>
              <a:spcAft>
                <a:spcPts val="0"/>
              </a:spcAft>
              <a:buClr>
                <a:srgbClr val="FFFFFF"/>
              </a:buClr>
              <a:buSzPts val="2000"/>
              <a:buNone/>
              <a:defRPr sz="2000">
                <a:solidFill>
                  <a:srgbClr val="FFFFFF"/>
                </a:solidFill>
              </a:defRPr>
            </a:lvl8pPr>
            <a:lvl9pPr lvl="8" rtl="0" algn="r">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mc:Choice Requires="p14">
      <p:transition p14:dur="2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hyperlink" Target="https://youtu.be/3jS_yEK8qVI?t=8" TargetMode="External"/><Relationship Id="rId6" Type="http://schemas.openxmlformats.org/officeDocument/2006/relationships/hyperlink" Target="https://youtu.be/3jS_yEK8qVI?t=8" TargetMode="External"/><Relationship Id="rId7" Type="http://schemas.openxmlformats.org/officeDocument/2006/relationships/hyperlink" Target="https://youtu.be/3jS_yEK8qVI?t=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hyperlink" Target="https://youtu.be/3jS_yEK8qVI?t=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p:nvPr/>
        </p:nvSpPr>
        <p:spPr>
          <a:xfrm rot="-432414">
            <a:off x="-101232" y="2342104"/>
            <a:ext cx="9450563" cy="481429"/>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MrB 2 LEVEL - L0 VALIDATION</a:t>
            </a:r>
            <a:endParaRPr b="1">
              <a:solidFill>
                <a:schemeClr val="lt1"/>
              </a:solidFill>
              <a:latin typeface="Roboto"/>
              <a:ea typeface="Roboto"/>
              <a:cs typeface="Roboto"/>
              <a:sym typeface="Roboto"/>
            </a:endParaRPr>
          </a:p>
        </p:txBody>
      </p:sp>
      <p:sp>
        <p:nvSpPr>
          <p:cNvPr id="107" name="Google Shape;107;p26"/>
          <p:cNvSpPr/>
          <p:nvPr/>
        </p:nvSpPr>
        <p:spPr>
          <a:xfrm rot="-432514">
            <a:off x="3373038" y="4697325"/>
            <a:ext cx="7119775" cy="322354"/>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2023, AUGUST 1st</a:t>
            </a:r>
            <a:endParaRPr sz="1000">
              <a:solidFill>
                <a:schemeClr val="lt1"/>
              </a:solidFill>
              <a:latin typeface="Roboto"/>
              <a:ea typeface="Roboto"/>
              <a:cs typeface="Roboto"/>
              <a:sym typeface="Roboto"/>
            </a:endParaRPr>
          </a:p>
        </p:txBody>
      </p:sp>
      <p:pic>
        <p:nvPicPr>
          <p:cNvPr id="108" name="Google Shape;108;p26"/>
          <p:cNvPicPr preferRelativeResize="0"/>
          <p:nvPr/>
        </p:nvPicPr>
        <p:blipFill>
          <a:blip r:embed="rId3">
            <a:alphaModFix/>
          </a:blip>
          <a:stretch>
            <a:fillRect/>
          </a:stretch>
        </p:blipFill>
        <p:spPr>
          <a:xfrm rot="-430985">
            <a:off x="-151956" y="2827937"/>
            <a:ext cx="9513939" cy="21531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2417850"/>
            <a:ext cx="9144000" cy="3078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400">
                <a:solidFill>
                  <a:schemeClr val="lt1"/>
                </a:solidFill>
                <a:latin typeface="Roboto"/>
                <a:ea typeface="Roboto"/>
                <a:cs typeface="Roboto"/>
                <a:sym typeface="Roboto"/>
              </a:rPr>
              <a:t>LEVEL OVERVIEW</a:t>
            </a:r>
            <a:endParaRPr b="1" sz="14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txBox="1"/>
          <p:nvPr/>
        </p:nvSpPr>
        <p:spPr>
          <a:xfrm>
            <a:off x="185750" y="549700"/>
            <a:ext cx="5025600" cy="2416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Char char="❏"/>
            </a:pPr>
            <a:r>
              <a:rPr b="1" lang="en" sz="1000">
                <a:solidFill>
                  <a:schemeClr val="lt1"/>
                </a:solidFill>
                <a:latin typeface="Open Sans"/>
                <a:ea typeface="Open Sans"/>
                <a:cs typeface="Open Sans"/>
                <a:sym typeface="Open Sans"/>
              </a:rPr>
              <a:t>Mode</a:t>
            </a:r>
            <a:r>
              <a:rPr b="1" lang="en" sz="1000">
                <a:solidFill>
                  <a:schemeClr val="lt1"/>
                </a:solidFill>
                <a:latin typeface="Open Sans"/>
                <a:ea typeface="Open Sans"/>
                <a:cs typeface="Open Sans"/>
                <a:sym typeface="Open Sans"/>
              </a:rPr>
              <a:t>: </a:t>
            </a:r>
            <a:r>
              <a:rPr lang="en" sz="1000">
                <a:solidFill>
                  <a:schemeClr val="lt1"/>
                </a:solidFill>
                <a:latin typeface="Open Sans"/>
                <a:ea typeface="Open Sans"/>
                <a:cs typeface="Open Sans"/>
                <a:sym typeface="Open Sans"/>
              </a:rPr>
              <a:t>Race against time</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Race level with the time-limit exposed to the player</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Qualifying works the same as a race level</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Time limit will be close but most players should be able to qualify</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Time limit will be represented physically in the level</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b="1"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Char char="❏"/>
            </a:pPr>
            <a:r>
              <a:rPr b="1" lang="en" sz="1000">
                <a:solidFill>
                  <a:schemeClr val="lt1"/>
                </a:solidFill>
                <a:latin typeface="Open Sans"/>
                <a:ea typeface="Open Sans"/>
                <a:cs typeface="Open Sans"/>
                <a:sym typeface="Open Sans"/>
              </a:rPr>
              <a:t>Phase: </a:t>
            </a:r>
            <a:r>
              <a:rPr lang="en" sz="1000">
                <a:solidFill>
                  <a:schemeClr val="lt1"/>
                </a:solidFill>
                <a:latin typeface="Open Sans"/>
                <a:ea typeface="Open Sans"/>
                <a:cs typeface="Open Sans"/>
                <a:sym typeface="Open Sans"/>
              </a:rPr>
              <a:t>32, 16 i 8 Players</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b="1" lang="en" sz="1000">
                <a:solidFill>
                  <a:schemeClr val="lt1"/>
                </a:solidFill>
                <a:latin typeface="Open Sans"/>
                <a:ea typeface="Open Sans"/>
                <a:cs typeface="Open Sans"/>
                <a:sym typeface="Open Sans"/>
              </a:rPr>
              <a:t>USP: </a:t>
            </a:r>
            <a:endParaRPr b="1"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“Parkour” elements</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Fidelity to video</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Theme/IP</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p:txBody>
      </p:sp>
      <p:sp>
        <p:nvSpPr>
          <p:cNvPr id="119" name="Google Shape;119;p28"/>
          <p:cNvSpPr txBox="1"/>
          <p:nvPr>
            <p:ph type="title"/>
          </p:nvPr>
        </p:nvSpPr>
        <p:spPr>
          <a:xfrm>
            <a:off x="0" y="0"/>
            <a:ext cx="9144000" cy="4431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400">
                <a:solidFill>
                  <a:schemeClr val="lt1"/>
                </a:solidFill>
                <a:latin typeface="Roboto"/>
                <a:ea typeface="Roboto"/>
                <a:cs typeface="Roboto"/>
                <a:sym typeface="Roboto"/>
              </a:rPr>
              <a:t>HOW THE LEVEL WORKS</a:t>
            </a:r>
            <a:endParaRPr b="1" sz="1400">
              <a:solidFill>
                <a:schemeClr val="lt1"/>
              </a:solidFill>
              <a:latin typeface="Roboto"/>
              <a:ea typeface="Roboto"/>
              <a:cs typeface="Roboto"/>
              <a:sym typeface="Roboto"/>
            </a:endParaRPr>
          </a:p>
        </p:txBody>
      </p:sp>
      <p:pic>
        <p:nvPicPr>
          <p:cNvPr id="120" name="Google Shape;120;p28"/>
          <p:cNvPicPr preferRelativeResize="0"/>
          <p:nvPr/>
        </p:nvPicPr>
        <p:blipFill>
          <a:blip r:embed="rId3">
            <a:alphaModFix/>
          </a:blip>
          <a:stretch>
            <a:fillRect/>
          </a:stretch>
        </p:blipFill>
        <p:spPr>
          <a:xfrm>
            <a:off x="5562250" y="549700"/>
            <a:ext cx="2654025" cy="2033250"/>
          </a:xfrm>
          <a:prstGeom prst="rect">
            <a:avLst/>
          </a:prstGeom>
          <a:noFill/>
          <a:ln>
            <a:noFill/>
          </a:ln>
        </p:spPr>
      </p:pic>
      <p:pic>
        <p:nvPicPr>
          <p:cNvPr id="121" name="Google Shape;121;p28"/>
          <p:cNvPicPr preferRelativeResize="0"/>
          <p:nvPr/>
        </p:nvPicPr>
        <p:blipFill>
          <a:blip r:embed="rId4">
            <a:alphaModFix/>
          </a:blip>
          <a:stretch>
            <a:fillRect/>
          </a:stretch>
        </p:blipFill>
        <p:spPr>
          <a:xfrm>
            <a:off x="4121912" y="3029000"/>
            <a:ext cx="1244312" cy="1639201"/>
          </a:xfrm>
          <a:prstGeom prst="rect">
            <a:avLst/>
          </a:prstGeom>
          <a:noFill/>
          <a:ln>
            <a:noFill/>
          </a:ln>
        </p:spPr>
      </p:pic>
      <p:pic>
        <p:nvPicPr>
          <p:cNvPr id="122" name="Google Shape;122;p28"/>
          <p:cNvPicPr preferRelativeResize="0"/>
          <p:nvPr/>
        </p:nvPicPr>
        <p:blipFill>
          <a:blip r:embed="rId5">
            <a:alphaModFix/>
          </a:blip>
          <a:stretch>
            <a:fillRect/>
          </a:stretch>
        </p:blipFill>
        <p:spPr>
          <a:xfrm>
            <a:off x="375778" y="3028100"/>
            <a:ext cx="2654026" cy="1641011"/>
          </a:xfrm>
          <a:prstGeom prst="rect">
            <a:avLst/>
          </a:prstGeom>
          <a:noFill/>
          <a:ln>
            <a:noFill/>
          </a:ln>
        </p:spPr>
      </p:pic>
      <p:pic>
        <p:nvPicPr>
          <p:cNvPr id="123" name="Google Shape;123;p28"/>
          <p:cNvPicPr preferRelativeResize="0"/>
          <p:nvPr/>
        </p:nvPicPr>
        <p:blipFill>
          <a:blip r:embed="rId6">
            <a:alphaModFix/>
          </a:blip>
          <a:stretch>
            <a:fillRect/>
          </a:stretch>
        </p:blipFill>
        <p:spPr>
          <a:xfrm>
            <a:off x="6458328" y="2967500"/>
            <a:ext cx="1757957" cy="163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0" y="2417850"/>
            <a:ext cx="9144000" cy="3078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400">
                <a:solidFill>
                  <a:schemeClr val="lt1"/>
                </a:solidFill>
                <a:latin typeface="Roboto"/>
                <a:ea typeface="Roboto"/>
                <a:cs typeface="Roboto"/>
                <a:sym typeface="Roboto"/>
              </a:rPr>
              <a:t>HOW THE LEVEL WORKS</a:t>
            </a:r>
            <a:endParaRPr b="1" sz="14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nvSpPr>
        <p:spPr>
          <a:xfrm>
            <a:off x="185750" y="549700"/>
            <a:ext cx="5216400" cy="3570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first room theme will revolve around the Spikes</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Area revolves around jumping from platform to platform</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Failing to do the jump, will make you fall into the spikes, killing the player and respawning them on the last platform they touched</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There will be multiple routes layered out, which will provide a sense of adequate Risk/Reward</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Allowing players with higher skill ceilings to clear the area faster, whilst taking on to more risky jumps.</a:t>
            </a:r>
            <a:endParaRPr sz="1000">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Platforms will have a upwards/downwards movement instead of being static.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This will make it so there is variance to each time you try to make a jump.</a:t>
            </a:r>
            <a:endParaRPr sz="1000">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b="1"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p:txBody>
      </p:sp>
      <p:sp>
        <p:nvSpPr>
          <p:cNvPr id="134" name="Google Shape;134;p30"/>
          <p:cNvSpPr txBox="1"/>
          <p:nvPr>
            <p:ph type="title"/>
          </p:nvPr>
        </p:nvSpPr>
        <p:spPr>
          <a:xfrm>
            <a:off x="0" y="0"/>
            <a:ext cx="9144000" cy="4431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400">
                <a:solidFill>
                  <a:schemeClr val="lt1"/>
                </a:solidFill>
                <a:latin typeface="Roboto"/>
                <a:ea typeface="Roboto"/>
                <a:cs typeface="Roboto"/>
                <a:sym typeface="Roboto"/>
              </a:rPr>
              <a:t>HOW THE LEVEL WORKS: FIRST ROOM</a:t>
            </a:r>
            <a:endParaRPr b="1" sz="1400">
              <a:solidFill>
                <a:schemeClr val="lt1"/>
              </a:solidFill>
              <a:latin typeface="Roboto"/>
              <a:ea typeface="Roboto"/>
              <a:cs typeface="Roboto"/>
              <a:sym typeface="Roboto"/>
            </a:endParaRPr>
          </a:p>
        </p:txBody>
      </p:sp>
      <p:pic>
        <p:nvPicPr>
          <p:cNvPr id="135" name="Google Shape;135;p30"/>
          <p:cNvPicPr preferRelativeResize="0"/>
          <p:nvPr/>
        </p:nvPicPr>
        <p:blipFill>
          <a:blip r:embed="rId3">
            <a:alphaModFix/>
          </a:blip>
          <a:stretch>
            <a:fillRect/>
          </a:stretch>
        </p:blipFill>
        <p:spPr>
          <a:xfrm>
            <a:off x="5604650" y="610275"/>
            <a:ext cx="3234551" cy="2035136"/>
          </a:xfrm>
          <a:prstGeom prst="rect">
            <a:avLst/>
          </a:prstGeom>
          <a:noFill/>
          <a:ln>
            <a:noFill/>
          </a:ln>
        </p:spPr>
      </p:pic>
      <p:pic>
        <p:nvPicPr>
          <p:cNvPr id="136" name="Google Shape;136;p30"/>
          <p:cNvPicPr preferRelativeResize="0"/>
          <p:nvPr/>
        </p:nvPicPr>
        <p:blipFill>
          <a:blip r:embed="rId4">
            <a:alphaModFix/>
          </a:blip>
          <a:stretch>
            <a:fillRect/>
          </a:stretch>
        </p:blipFill>
        <p:spPr>
          <a:xfrm>
            <a:off x="5604650" y="2864461"/>
            <a:ext cx="3234550" cy="1742349"/>
          </a:xfrm>
          <a:prstGeom prst="rect">
            <a:avLst/>
          </a:prstGeom>
          <a:noFill/>
          <a:ln>
            <a:noFill/>
          </a:ln>
        </p:spPr>
      </p:pic>
      <p:sp>
        <p:nvSpPr>
          <p:cNvPr id="137" name="Google Shape;137;p30"/>
          <p:cNvSpPr/>
          <p:nvPr/>
        </p:nvSpPr>
        <p:spPr>
          <a:xfrm>
            <a:off x="5881275" y="4025100"/>
            <a:ext cx="7818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0"/>
          <p:cNvSpPr txBox="1"/>
          <p:nvPr/>
        </p:nvSpPr>
        <p:spPr>
          <a:xfrm>
            <a:off x="6635050" y="4715775"/>
            <a:ext cx="25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 name="Google Shape;139;p30"/>
          <p:cNvSpPr txBox="1"/>
          <p:nvPr/>
        </p:nvSpPr>
        <p:spPr>
          <a:xfrm>
            <a:off x="5604650" y="4606800"/>
            <a:ext cx="323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lt1"/>
                </a:solidFill>
                <a:latin typeface="Open Sans"/>
                <a:ea typeface="Open Sans"/>
                <a:cs typeface="Open Sans"/>
                <a:sym typeface="Open Sans"/>
                <a:hlinkClick r:id="rId5">
                  <a:extLst>
                    <a:ext uri="{A12FA001-AC4F-418D-AE19-62706E023703}">
                      <ahyp:hlinkClr val="tx"/>
                    </a:ext>
                  </a:extLst>
                </a:hlinkClick>
              </a:rPr>
              <a:t>World’s Most Dangerous </a:t>
            </a:r>
            <a:r>
              <a:rPr lang="en" sz="1000" u="sng">
                <a:solidFill>
                  <a:schemeClr val="lt1"/>
                </a:solidFill>
                <a:latin typeface="Open Sans"/>
                <a:ea typeface="Open Sans"/>
                <a:cs typeface="Open Sans"/>
                <a:sym typeface="Open Sans"/>
                <a:hlinkClick r:id="rId6">
                  <a:extLst>
                    <a:ext uri="{A12FA001-AC4F-418D-AE19-62706E023703}">
                      <ahyp:hlinkClr val="tx"/>
                    </a:ext>
                  </a:extLst>
                </a:hlinkClick>
              </a:rPr>
              <a:t>Escape</a:t>
            </a:r>
            <a:r>
              <a:rPr lang="en" sz="1000" u="sng">
                <a:solidFill>
                  <a:schemeClr val="lt1"/>
                </a:solidFill>
                <a:latin typeface="Open Sans"/>
                <a:ea typeface="Open Sans"/>
                <a:cs typeface="Open Sans"/>
                <a:sym typeface="Open Sans"/>
                <a:hlinkClick r:id="rId7">
                  <a:extLst>
                    <a:ext uri="{A12FA001-AC4F-418D-AE19-62706E023703}">
                      <ahyp:hlinkClr val="tx"/>
                    </a:ext>
                  </a:extLst>
                </a:hlinkClick>
              </a:rPr>
              <a:t> Room Video</a:t>
            </a:r>
            <a:endParaRPr sz="1000">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nvSpPr>
        <p:spPr>
          <a:xfrm>
            <a:off x="185750" y="549700"/>
            <a:ext cx="5216400" cy="3724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second room theme will revolve around the Boulders that will roll down the paths</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There will be multiple identical paths running uphill.</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On top of these paths will drop the boulders.</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players can switch lanes at any point.</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boulders will drop in a pattern, different for each path.</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There will be different kind of Boulders.</a:t>
            </a:r>
            <a:br>
              <a:rPr lang="en" sz="1000">
                <a:solidFill>
                  <a:schemeClr val="lt1"/>
                </a:solidFill>
                <a:latin typeface="Open Sans"/>
                <a:ea typeface="Open Sans"/>
                <a:cs typeface="Open Sans"/>
                <a:sym typeface="Open Sans"/>
              </a:rPr>
            </a:br>
            <a:endParaRPr sz="1000">
              <a:solidFill>
                <a:schemeClr val="lt1"/>
              </a:solidFill>
              <a:latin typeface="Open Sans"/>
              <a:ea typeface="Open Sans"/>
              <a:cs typeface="Open Sans"/>
              <a:sym typeface="Open Sans"/>
            </a:endParaRPr>
          </a:p>
          <a:p>
            <a:pPr indent="-292100" lvl="2" marL="13716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A enormous Boulder will force players to swap lanes</a:t>
            </a:r>
            <a:br>
              <a:rPr lang="en" sz="1000">
                <a:solidFill>
                  <a:schemeClr val="lt1"/>
                </a:solidFill>
                <a:latin typeface="Open Sans"/>
                <a:ea typeface="Open Sans"/>
                <a:cs typeface="Open Sans"/>
                <a:sym typeface="Open Sans"/>
              </a:rPr>
            </a:br>
            <a:endParaRPr sz="1000">
              <a:solidFill>
                <a:schemeClr val="lt1"/>
              </a:solidFill>
              <a:latin typeface="Open Sans"/>
              <a:ea typeface="Open Sans"/>
              <a:cs typeface="Open Sans"/>
              <a:sym typeface="Open Sans"/>
            </a:endParaRPr>
          </a:p>
          <a:p>
            <a:pPr indent="-292100" lvl="2" marL="13716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Fire Boulders that will kill players upon impact</a:t>
            </a:r>
            <a:br>
              <a:rPr lang="en" sz="1000">
                <a:solidFill>
                  <a:schemeClr val="lt1"/>
                </a:solidFill>
                <a:latin typeface="Open Sans"/>
                <a:ea typeface="Open Sans"/>
                <a:cs typeface="Open Sans"/>
                <a:sym typeface="Open Sans"/>
              </a:rPr>
            </a:br>
            <a:endParaRPr sz="1000">
              <a:solidFill>
                <a:schemeClr val="lt1"/>
              </a:solidFill>
              <a:latin typeface="Open Sans"/>
              <a:ea typeface="Open Sans"/>
              <a:cs typeface="Open Sans"/>
              <a:sym typeface="Open Sans"/>
            </a:endParaRPr>
          </a:p>
          <a:p>
            <a:pPr indent="-292100" lvl="2" marL="13716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Breakable Boulders, players can break these by punching, dashing or kicking through it.</a:t>
            </a:r>
            <a:endParaRPr sz="1000">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b="1"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p:txBody>
      </p:sp>
      <p:sp>
        <p:nvSpPr>
          <p:cNvPr id="145" name="Google Shape;145;p31"/>
          <p:cNvSpPr txBox="1"/>
          <p:nvPr>
            <p:ph type="title"/>
          </p:nvPr>
        </p:nvSpPr>
        <p:spPr>
          <a:xfrm>
            <a:off x="0" y="0"/>
            <a:ext cx="9144000" cy="4431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400">
                <a:solidFill>
                  <a:schemeClr val="lt1"/>
                </a:solidFill>
                <a:latin typeface="Roboto"/>
                <a:ea typeface="Roboto"/>
                <a:cs typeface="Roboto"/>
                <a:sym typeface="Roboto"/>
              </a:rPr>
              <a:t>HOW THE LEVEL WORKS: SECOND ROOM</a:t>
            </a:r>
            <a:endParaRPr b="1" sz="1400">
              <a:solidFill>
                <a:schemeClr val="lt1"/>
              </a:solidFill>
              <a:latin typeface="Roboto"/>
              <a:ea typeface="Roboto"/>
              <a:cs typeface="Roboto"/>
              <a:sym typeface="Roboto"/>
            </a:endParaRPr>
          </a:p>
        </p:txBody>
      </p:sp>
      <p:sp>
        <p:nvSpPr>
          <p:cNvPr id="146" name="Google Shape;146;p31"/>
          <p:cNvSpPr txBox="1"/>
          <p:nvPr/>
        </p:nvSpPr>
        <p:spPr>
          <a:xfrm>
            <a:off x="6635050" y="4715775"/>
            <a:ext cx="25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 name="Google Shape;147;p31"/>
          <p:cNvPicPr preferRelativeResize="0"/>
          <p:nvPr/>
        </p:nvPicPr>
        <p:blipFill>
          <a:blip r:embed="rId3">
            <a:alphaModFix/>
          </a:blip>
          <a:stretch>
            <a:fillRect/>
          </a:stretch>
        </p:blipFill>
        <p:spPr>
          <a:xfrm>
            <a:off x="5806375" y="599125"/>
            <a:ext cx="2951637" cy="39606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nvSpPr>
        <p:spPr>
          <a:xfrm>
            <a:off x="126100" y="556325"/>
            <a:ext cx="5097000" cy="2801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third room theme will revolve around lasers.</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0" marL="4572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room will be divided into two areas</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Base area, where there will be multiple “safe spots” with lasers around. The lasers will turn on and off, allowing players to get to those safe-spots.</a:t>
            </a:r>
            <a:br>
              <a:rPr lang="en" sz="1000">
                <a:solidFill>
                  <a:schemeClr val="lt1"/>
                </a:solidFill>
                <a:latin typeface="Open Sans"/>
                <a:ea typeface="Open Sans"/>
                <a:cs typeface="Open Sans"/>
                <a:sym typeface="Open Sans"/>
              </a:rPr>
            </a:br>
            <a:endParaRPr sz="1000">
              <a:solidFill>
                <a:schemeClr val="lt1"/>
              </a:solidFill>
              <a:latin typeface="Open Sans"/>
              <a:ea typeface="Open Sans"/>
              <a:cs typeface="Open Sans"/>
              <a:sym typeface="Open Sans"/>
            </a:endParaRPr>
          </a:p>
          <a:p>
            <a:pPr indent="-292100" lvl="1" marL="9144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The second area, players will have to perform several </a:t>
            </a:r>
            <a:r>
              <a:rPr b="1" lang="en" sz="1000">
                <a:solidFill>
                  <a:schemeClr val="lt1"/>
                </a:solidFill>
                <a:latin typeface="Open Sans"/>
                <a:ea typeface="Open Sans"/>
                <a:cs typeface="Open Sans"/>
                <a:sym typeface="Open Sans"/>
              </a:rPr>
              <a:t>very difficult</a:t>
            </a:r>
            <a:r>
              <a:rPr lang="en" sz="1000">
                <a:solidFill>
                  <a:schemeClr val="lt1"/>
                </a:solidFill>
                <a:latin typeface="Open Sans"/>
                <a:ea typeface="Open Sans"/>
                <a:cs typeface="Open Sans"/>
                <a:sym typeface="Open Sans"/>
              </a:rPr>
              <a:t> jumps to be able to clear it without falling. Once they fall though they won’t die, the bottom floor will be plagued with moving lasers that they will have to dodge in order to complete the area.</a:t>
            </a:r>
            <a:br>
              <a:rPr lang="en" sz="1000">
                <a:solidFill>
                  <a:schemeClr val="lt1"/>
                </a:solidFill>
                <a:latin typeface="Open Sans"/>
                <a:ea typeface="Open Sans"/>
                <a:cs typeface="Open Sans"/>
                <a:sym typeface="Open Sans"/>
              </a:rPr>
            </a:br>
            <a:endParaRPr sz="1000">
              <a:solidFill>
                <a:schemeClr val="lt1"/>
              </a:solidFill>
              <a:latin typeface="Open Sans"/>
              <a:ea typeface="Open Sans"/>
              <a:cs typeface="Open Sans"/>
              <a:sym typeface="Open Sans"/>
            </a:endParaRPr>
          </a:p>
          <a:p>
            <a:pPr indent="-292100" lvl="2" marL="1371600" rtl="0" algn="l">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Respawn will be set up so players will only have one try at completing the jumps.</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000">
              <a:solidFill>
                <a:schemeClr val="lt1"/>
              </a:solidFill>
              <a:latin typeface="Open Sans"/>
              <a:ea typeface="Open Sans"/>
              <a:cs typeface="Open Sans"/>
              <a:sym typeface="Open Sans"/>
            </a:endParaRPr>
          </a:p>
        </p:txBody>
      </p:sp>
      <p:sp>
        <p:nvSpPr>
          <p:cNvPr id="153" name="Google Shape;153;p32"/>
          <p:cNvSpPr txBox="1"/>
          <p:nvPr>
            <p:ph type="title"/>
          </p:nvPr>
        </p:nvSpPr>
        <p:spPr>
          <a:xfrm>
            <a:off x="0" y="0"/>
            <a:ext cx="9144000" cy="443100"/>
          </a:xfrm>
          <a:prstGeom prst="rect">
            <a:avLst/>
          </a:prstGeom>
          <a:solidFill>
            <a:srgbClr val="FFFFFF">
              <a:alpha val="309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400">
                <a:solidFill>
                  <a:schemeClr val="lt1"/>
                </a:solidFill>
                <a:latin typeface="Roboto"/>
                <a:ea typeface="Roboto"/>
                <a:cs typeface="Roboto"/>
                <a:sym typeface="Roboto"/>
              </a:rPr>
              <a:t>HOW THE LEVEL WORKS: THIRD ROOM</a:t>
            </a:r>
            <a:endParaRPr b="1" sz="1400">
              <a:solidFill>
                <a:schemeClr val="lt1"/>
              </a:solidFill>
              <a:latin typeface="Roboto"/>
              <a:ea typeface="Roboto"/>
              <a:cs typeface="Roboto"/>
              <a:sym typeface="Roboto"/>
            </a:endParaRPr>
          </a:p>
        </p:txBody>
      </p:sp>
      <p:sp>
        <p:nvSpPr>
          <p:cNvPr id="154" name="Google Shape;154;p32"/>
          <p:cNvSpPr txBox="1"/>
          <p:nvPr/>
        </p:nvSpPr>
        <p:spPr>
          <a:xfrm>
            <a:off x="6635050" y="4715775"/>
            <a:ext cx="25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5" name="Google Shape;155;p32"/>
          <p:cNvPicPr preferRelativeResize="0"/>
          <p:nvPr/>
        </p:nvPicPr>
        <p:blipFill>
          <a:blip r:embed="rId3">
            <a:alphaModFix/>
          </a:blip>
          <a:stretch>
            <a:fillRect/>
          </a:stretch>
        </p:blipFill>
        <p:spPr>
          <a:xfrm>
            <a:off x="5925800" y="556325"/>
            <a:ext cx="2571600" cy="2360300"/>
          </a:xfrm>
          <a:prstGeom prst="rect">
            <a:avLst/>
          </a:prstGeom>
          <a:noFill/>
          <a:ln>
            <a:noFill/>
          </a:ln>
        </p:spPr>
      </p:pic>
      <p:pic>
        <p:nvPicPr>
          <p:cNvPr id="156" name="Google Shape;156;p32"/>
          <p:cNvPicPr preferRelativeResize="0"/>
          <p:nvPr/>
        </p:nvPicPr>
        <p:blipFill>
          <a:blip r:embed="rId4">
            <a:alphaModFix/>
          </a:blip>
          <a:stretch>
            <a:fillRect/>
          </a:stretch>
        </p:blipFill>
        <p:spPr>
          <a:xfrm>
            <a:off x="5925796" y="3147700"/>
            <a:ext cx="2571598" cy="1450459"/>
          </a:xfrm>
          <a:prstGeom prst="rect">
            <a:avLst/>
          </a:prstGeom>
          <a:noFill/>
          <a:ln>
            <a:noFill/>
          </a:ln>
        </p:spPr>
      </p:pic>
      <p:sp>
        <p:nvSpPr>
          <p:cNvPr id="157" name="Google Shape;157;p32"/>
          <p:cNvSpPr txBox="1"/>
          <p:nvPr/>
        </p:nvSpPr>
        <p:spPr>
          <a:xfrm>
            <a:off x="5604650" y="4606800"/>
            <a:ext cx="323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lt1"/>
                </a:solidFill>
                <a:latin typeface="Open Sans"/>
                <a:ea typeface="Open Sans"/>
                <a:cs typeface="Open Sans"/>
                <a:sym typeface="Open Sans"/>
                <a:hlinkClick r:id="rId5">
                  <a:extLst>
                    <a:ext uri="{A12FA001-AC4F-418D-AE19-62706E023703}">
                      <ahyp:hlinkClr val="tx"/>
                    </a:ext>
                  </a:extLst>
                </a:hlinkClick>
              </a:rPr>
              <a:t>World’s Most Dangerous Escape Room Video</a:t>
            </a:r>
            <a:endParaRPr sz="10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